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53" r:id="rId1"/>
  </p:sldMasterIdLst>
  <p:sldIdLst>
    <p:sldId id="305" r:id="rId2"/>
    <p:sldId id="288" r:id="rId3"/>
    <p:sldId id="275" r:id="rId4"/>
    <p:sldId id="298" r:id="rId5"/>
    <p:sldId id="290" r:id="rId6"/>
    <p:sldId id="292" r:id="rId7"/>
    <p:sldId id="293" r:id="rId8"/>
    <p:sldId id="294" r:id="rId9"/>
    <p:sldId id="300" r:id="rId10"/>
    <p:sldId id="299" r:id="rId11"/>
    <p:sldId id="302" r:id="rId12"/>
    <p:sldId id="295" r:id="rId13"/>
  </p:sldIdLst>
  <p:sldSz cx="12192000" cy="6858000"/>
  <p:notesSz cx="6888163" cy="100203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37CE84F3-28C3-443E-9E96-99CF82512B78}" styleName="Темный стиль 1 - акцент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4C1A8A3-306A-4EB7-A6B1-4F7E0EB9C5D6}" styleName="Средний стиль 3 -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434" autoAdjust="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2022-23 оқу жылы 
жылдық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9275569469583562E-2"/>
                  <c:y val="-7.0565284517430257E-2"/>
                </c:manualLayout>
              </c:layout>
              <c:tx>
                <c:rich>
                  <a:bodyPr/>
                  <a:lstStyle/>
                  <a:p>
                    <a:fld id="{1FF7E5C4-8586-47A6-9A95-4240227460C4}" type="VALUE">
                      <a:rPr lang="en-US" smtClean="0"/>
                      <a:pPr/>
                      <a:t>[ЗНАЧЕНИЕ]</a:t>
                    </a:fld>
                    <a:r>
                      <a:rPr lang="en-US" sz="1800" b="1" i="0" u="none" strike="noStrike" kern="1200" baseline="0" dirty="0" smtClean="0">
                        <a:solidFill>
                          <a:prstClr val="black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1.3189530320367938E-2"/>
                  <c:y val="-8.2382343129727961E-2"/>
                </c:manualLayout>
              </c:layout>
              <c:tx>
                <c:rich>
                  <a:bodyPr/>
                  <a:lstStyle/>
                  <a:p>
                    <a:fld id="{6ED304E4-0E40-4727-91DD-51B1A623D44B}" type="VALUE">
                      <a:rPr lang="en-US" smtClean="0"/>
                      <a:pPr/>
                      <a:t>[ЗНАЧЕНИЕ]</a:t>
                    </a:fld>
                    <a:r>
                      <a:rPr lang="en-US" sz="1800" b="1" i="0" u="none" strike="noStrike" kern="1200" baseline="0" dirty="0" smtClean="0">
                        <a:solidFill>
                          <a:prstClr val="black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Жалпы үлгерім</c:v>
                </c:pt>
                <c:pt idx="1">
                  <c:v>Үлгерім сапа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100</c:v>
                </c:pt>
                <c:pt idx="1">
                  <c:v>65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2023-24 оқу жылы
І тоқсан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2397385421632787E-2"/>
                  <c:y val="-7.1339988308435867E-2"/>
                </c:manualLayout>
              </c:layout>
              <c:tx>
                <c:rich>
                  <a:bodyPr/>
                  <a:lstStyle/>
                  <a:p>
                    <a:fld id="{D2F0D2FE-20C6-4875-8A8F-37AAAB7CAEED}" type="VALUE">
                      <a:rPr lang="en-US" smtClean="0"/>
                      <a:pPr/>
                      <a:t>[ЗНАЧЕНИЕ]</a:t>
                    </a:fld>
                    <a:r>
                      <a:rPr lang="en-US" sz="1800" b="1" i="0" u="none" strike="noStrike" kern="1200" baseline="0" dirty="0" smtClean="0">
                        <a:solidFill>
                          <a:prstClr val="black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2.120898991343215E-2"/>
                  <c:y val="-8.2382343129727989E-2"/>
                </c:manualLayout>
              </c:layout>
              <c:tx>
                <c:rich>
                  <a:bodyPr/>
                  <a:lstStyle/>
                  <a:p>
                    <a:fld id="{9B189562-A01B-4EA4-BDF1-EED55BE67302}" type="VALUE">
                      <a:rPr lang="en-US" smtClean="0"/>
                      <a:pPr/>
                      <a:t>[ЗНАЧЕНИЕ]</a:t>
                    </a:fld>
                    <a:r>
                      <a:rPr lang="en-US" sz="1800" b="1" i="0" u="none" strike="noStrike" kern="1200" baseline="0" dirty="0" smtClean="0">
                        <a:solidFill>
                          <a:prstClr val="black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Жалпы үлгерім</c:v>
                </c:pt>
                <c:pt idx="1">
                  <c:v>Үлгерім сапа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99.7</c:v>
                </c:pt>
                <c:pt idx="1">
                  <c:v>58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2023-24 оқу жылы
ІІ тоқсан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4893282101405078E-2"/>
                  <c:y val="-5.5211774106460484E-2"/>
                </c:manualLayout>
              </c:layout>
              <c:tx>
                <c:rich>
                  <a:bodyPr/>
                  <a:lstStyle/>
                  <a:p>
                    <a:fld id="{2400397F-B28F-4FA3-B201-1E063B78C5ED}" type="VALUE">
                      <a:rPr lang="en-US" smtClean="0"/>
                      <a:pPr/>
                      <a:t>[ЗНАЧЕНИЕ]</a:t>
                    </a:fld>
                    <a:r>
                      <a:rPr lang="en-US" dirty="0" smtClean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1.4893282101405036E-2"/>
                  <c:y val="-5.8892559046891203E-2"/>
                </c:manualLayout>
              </c:layout>
              <c:tx>
                <c:rich>
                  <a:bodyPr/>
                  <a:lstStyle/>
                  <a:p>
                    <a:fld id="{EA4D4298-DE6D-4E0D-8AC3-A8F4DEB377C9}" type="VALUE">
                      <a:rPr lang="en-US" smtClean="0"/>
                      <a:pPr/>
                      <a:t>[ЗНАЧЕНИЕ]</a:t>
                    </a:fld>
                    <a:r>
                      <a:rPr lang="en-US" dirty="0" smtClean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Жалпы үлгерім</c:v>
                </c:pt>
                <c:pt idx="1">
                  <c:v>Үлгерім сапа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99.9</c:v>
                </c:pt>
                <c:pt idx="1">
                  <c:v>63.5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72004008"/>
        <c:axId val="372009104"/>
        <c:axId val="0"/>
      </c:bar3DChart>
      <c:catAx>
        <c:axId val="3720040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372009104"/>
        <c:crosses val="autoZero"/>
        <c:auto val="1"/>
        <c:lblAlgn val="ctr"/>
        <c:lblOffset val="100"/>
        <c:noMultiLvlLbl val="0"/>
      </c:catAx>
      <c:valAx>
        <c:axId val="3720091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720040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512533224603053"/>
          <c:y val="4.0726813128694604E-2"/>
          <c:w val="0.19769862257437282"/>
          <c:h val="0.50210891587551532"/>
        </c:manualLayout>
      </c:layout>
      <c:overlay val="0"/>
      <c:txPr>
        <a:bodyPr/>
        <a:lstStyle/>
        <a:p>
          <a:pPr>
            <a:defRPr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Лист1!$A$2:$A$33</c:f>
              <c:strCache>
                <c:ptCount val="32"/>
                <c:pt idx="0">
                  <c:v>8а</c:v>
                </c:pt>
                <c:pt idx="1">
                  <c:v>5а</c:v>
                </c:pt>
                <c:pt idx="2">
                  <c:v>3а</c:v>
                </c:pt>
                <c:pt idx="3">
                  <c:v>9а</c:v>
                </c:pt>
                <c:pt idx="4">
                  <c:v>2б</c:v>
                </c:pt>
                <c:pt idx="5">
                  <c:v>2ә</c:v>
                </c:pt>
                <c:pt idx="6">
                  <c:v>2а</c:v>
                </c:pt>
                <c:pt idx="7">
                  <c:v>4а</c:v>
                </c:pt>
                <c:pt idx="8">
                  <c:v>6а</c:v>
                </c:pt>
                <c:pt idx="9">
                  <c:v>6ә</c:v>
                </c:pt>
                <c:pt idx="10">
                  <c:v>11ә</c:v>
                </c:pt>
                <c:pt idx="11">
                  <c:v>6б</c:v>
                </c:pt>
                <c:pt idx="12">
                  <c:v>7а</c:v>
                </c:pt>
                <c:pt idx="13">
                  <c:v>4ә</c:v>
                </c:pt>
                <c:pt idx="14">
                  <c:v>11б</c:v>
                </c:pt>
                <c:pt idx="15">
                  <c:v>4б</c:v>
                </c:pt>
                <c:pt idx="16">
                  <c:v>3ә</c:v>
                </c:pt>
                <c:pt idx="17">
                  <c:v>3б</c:v>
                </c:pt>
                <c:pt idx="18">
                  <c:v>6в</c:v>
                </c:pt>
                <c:pt idx="19">
                  <c:v>5ә</c:v>
                </c:pt>
                <c:pt idx="20">
                  <c:v>4в</c:v>
                </c:pt>
                <c:pt idx="21">
                  <c:v>5б</c:v>
                </c:pt>
                <c:pt idx="22">
                  <c:v>10ә</c:v>
                </c:pt>
                <c:pt idx="23">
                  <c:v>8б</c:v>
                </c:pt>
                <c:pt idx="24">
                  <c:v>10а</c:v>
                </c:pt>
                <c:pt idx="25">
                  <c:v>9ә</c:v>
                </c:pt>
                <c:pt idx="26">
                  <c:v>10б</c:v>
                </c:pt>
                <c:pt idx="27">
                  <c:v>7б</c:v>
                </c:pt>
                <c:pt idx="28">
                  <c:v>9б</c:v>
                </c:pt>
                <c:pt idx="29">
                  <c:v>8ә</c:v>
                </c:pt>
                <c:pt idx="30">
                  <c:v>7ә</c:v>
                </c:pt>
                <c:pt idx="31">
                  <c:v>11а</c:v>
                </c:pt>
              </c:strCache>
            </c:strRef>
          </c:cat>
          <c:val>
            <c:numRef>
              <c:f>Лист1!$B$2:$B$33</c:f>
              <c:numCache>
                <c:formatCode>General</c:formatCode>
                <c:ptCount val="32"/>
                <c:pt idx="0">
                  <c:v>92</c:v>
                </c:pt>
                <c:pt idx="1">
                  <c:v>89</c:v>
                </c:pt>
                <c:pt idx="2">
                  <c:v>88</c:v>
                </c:pt>
                <c:pt idx="3">
                  <c:v>83</c:v>
                </c:pt>
                <c:pt idx="4">
                  <c:v>81</c:v>
                </c:pt>
                <c:pt idx="5">
                  <c:v>80</c:v>
                </c:pt>
                <c:pt idx="6">
                  <c:v>79</c:v>
                </c:pt>
                <c:pt idx="7">
                  <c:v>79</c:v>
                </c:pt>
                <c:pt idx="8">
                  <c:v>77</c:v>
                </c:pt>
                <c:pt idx="9">
                  <c:v>75</c:v>
                </c:pt>
                <c:pt idx="10">
                  <c:v>75</c:v>
                </c:pt>
                <c:pt idx="11">
                  <c:v>71</c:v>
                </c:pt>
                <c:pt idx="12">
                  <c:v>71</c:v>
                </c:pt>
                <c:pt idx="13">
                  <c:v>67</c:v>
                </c:pt>
                <c:pt idx="14">
                  <c:v>67</c:v>
                </c:pt>
                <c:pt idx="15">
                  <c:v>65</c:v>
                </c:pt>
                <c:pt idx="16">
                  <c:v>64</c:v>
                </c:pt>
                <c:pt idx="17">
                  <c:v>62</c:v>
                </c:pt>
                <c:pt idx="18">
                  <c:v>59</c:v>
                </c:pt>
                <c:pt idx="19">
                  <c:v>57</c:v>
                </c:pt>
                <c:pt idx="20">
                  <c:v>53</c:v>
                </c:pt>
                <c:pt idx="21">
                  <c:v>52</c:v>
                </c:pt>
                <c:pt idx="22">
                  <c:v>50</c:v>
                </c:pt>
                <c:pt idx="23">
                  <c:v>48</c:v>
                </c:pt>
                <c:pt idx="24">
                  <c:v>45</c:v>
                </c:pt>
                <c:pt idx="25">
                  <c:v>43</c:v>
                </c:pt>
                <c:pt idx="26">
                  <c:v>42</c:v>
                </c:pt>
                <c:pt idx="27">
                  <c:v>42</c:v>
                </c:pt>
                <c:pt idx="28">
                  <c:v>40</c:v>
                </c:pt>
                <c:pt idx="29">
                  <c:v>36</c:v>
                </c:pt>
                <c:pt idx="30">
                  <c:v>33</c:v>
                </c:pt>
                <c:pt idx="31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762000"/>
        <c:axId val="270754080"/>
        <c:axId val="0"/>
      </c:bar3DChart>
      <c:catAx>
        <c:axId val="77620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0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270754080"/>
        <c:crosses val="autoZero"/>
        <c:auto val="1"/>
        <c:lblAlgn val="ctr"/>
        <c:lblOffset val="100"/>
        <c:noMultiLvlLbl val="0"/>
      </c:catAx>
      <c:valAx>
        <c:axId val="2707540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762000"/>
        <c:crosses val="autoZero"/>
        <c:crossBetween val="between"/>
      </c:valAx>
    </c:plotArea>
    <c:plotVisOnly val="1"/>
    <c:dispBlanksAs val="gap"/>
    <c:showDLblsOverMax val="0"/>
  </c:chart>
  <c:spPr>
    <a:solidFill>
      <a:schemeClr val="bg2"/>
    </a:solidFill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5060" y="5052546"/>
            <a:ext cx="7516013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400C5B-9BB5-4ACA-B6C2-45E33701DFF8}" type="datetimeFigureOut">
              <a:rPr lang="ru-RU" altLang="ru-RU" smtClean="0"/>
              <a:pPr>
                <a:defRPr/>
              </a:pPr>
              <a:t>29.12.2023</a:t>
            </a:fld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CB8B6-2CF7-4A85-8370-327F75EBDAFC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0108" y="3132290"/>
            <a:ext cx="9567135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40000" y="731519"/>
            <a:ext cx="85344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02130F4-E87F-4132-B895-C6FD7CE23898}" type="datetimeFigureOut">
              <a:rPr lang="ru-RU" altLang="ru-RU" smtClean="0"/>
              <a:pPr>
                <a:defRPr/>
              </a:pPr>
              <a:t>29.12.2023</a:t>
            </a:fld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2E84A-1241-44F5-B9E8-F643658CA57D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8344" y="376517"/>
            <a:ext cx="27432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32151" y="731519"/>
            <a:ext cx="6439049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FA22181-E3C3-4242-A3B0-F1038F32BF54}" type="datetimeFigureOut">
              <a:rPr lang="ru-RU" altLang="ru-RU" smtClean="0"/>
              <a:pPr>
                <a:defRPr/>
              </a:pPr>
              <a:t>29.12.2023</a:t>
            </a:fld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47DC4-81DF-407F-9D9E-5C57370FB4C1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66C3D5A-A50E-4026-BE1F-8BA37A3EA4B3}" type="datetimeFigureOut">
              <a:rPr lang="ru-RU" altLang="ru-RU" smtClean="0"/>
              <a:pPr>
                <a:defRPr/>
              </a:pPr>
              <a:t>29.12.2023</a:t>
            </a:fld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0FF7B-F2D3-4DE2-9130-26AB3422645E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524000" y="731520"/>
            <a:ext cx="85344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0927" y="2172648"/>
            <a:ext cx="7955555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6584" y="4607511"/>
            <a:ext cx="7960659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F707A7E-E356-4149-BF00-AD08C4A4BEEF}" type="datetimeFigureOut">
              <a:rPr lang="ru-RU" altLang="ru-RU" smtClean="0"/>
              <a:pPr>
                <a:defRPr/>
              </a:pPr>
              <a:t>29.12.2023</a:t>
            </a:fld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B6D5-A01B-436F-8091-F19FFFA21B26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DED15D-2C70-408C-9676-1A5B18354C0C}" type="datetimeFigureOut">
              <a:rPr lang="ru-RU" altLang="ru-RU" smtClean="0"/>
              <a:pPr>
                <a:defRPr/>
              </a:pPr>
              <a:t>29.12.2023</a:t>
            </a:fld>
            <a:endParaRPr lang="ru-RU" alt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C00A5-AC23-4C5A-B331-E4B59DFACBC1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523999" y="731519"/>
            <a:ext cx="4462272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731520"/>
            <a:ext cx="4462272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1929" y="1400327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403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1399032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34728C2-B851-4D74-82D3-B2DF2279F61C}" type="datetimeFigureOut">
              <a:rPr lang="ru-RU" altLang="ru-RU" smtClean="0"/>
              <a:pPr>
                <a:defRPr/>
              </a:pPr>
              <a:t>29.12.2023</a:t>
            </a:fld>
            <a:endParaRPr lang="ru-RU" alt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9A7C0-98CF-413D-A0F7-B1F8EBF776F1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957E8C-CFC2-49FA-85AD-3BC57CF1F7F6}" type="datetimeFigureOut">
              <a:rPr lang="ru-RU" altLang="ru-RU" smtClean="0"/>
              <a:pPr>
                <a:defRPr/>
              </a:pPr>
              <a:t>29.12.2023</a:t>
            </a:fld>
            <a:endParaRPr lang="ru-RU" alt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264F-FC0A-4099-B644-0F6CFE9E5911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1801B53-92D6-40B1-AC4F-5A776CD232B5}" type="datetimeFigureOut">
              <a:rPr lang="ru-RU" altLang="ru-RU" smtClean="0"/>
              <a:pPr>
                <a:defRPr/>
              </a:pPr>
              <a:t>29.12.2023</a:t>
            </a:fld>
            <a:endParaRPr lang="ru-RU" alt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26889-A48E-488E-BCB5-9AA9C2C0B8D4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794" y="2209801"/>
            <a:ext cx="4848113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4688" y="731520"/>
            <a:ext cx="5356113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4353" y="3497802"/>
            <a:ext cx="4518213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8BBBC0-DF2A-470B-A9D1-4C088280A5B4}" type="datetimeFigureOut">
              <a:rPr lang="ru-RU" altLang="ru-RU" smtClean="0"/>
              <a:pPr>
                <a:defRPr/>
              </a:pPr>
              <a:t>29.12.2023</a:t>
            </a:fld>
            <a:endParaRPr lang="ru-RU" alt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CB908-AA98-4053-9584-154996E0283C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66900" y="1143000"/>
            <a:ext cx="54864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0516" y="1010486"/>
            <a:ext cx="4925485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3CE6D33-DEC5-4F97-8859-D6DAAB5CEFC8}" type="datetimeFigureOut">
              <a:rPr lang="ru-RU" altLang="ru-RU" smtClean="0"/>
              <a:pPr>
                <a:defRPr/>
              </a:pPr>
              <a:t>29.12.2023</a:t>
            </a:fld>
            <a:endParaRPr lang="ru-RU" alt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0B4EF-035E-4E86-8356-2638E7160A08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9691" y="4464421"/>
            <a:ext cx="8511384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91053" y="4372168"/>
            <a:ext cx="8683348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2260"/>
            <a:ext cx="85344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00" y="6172201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779E418D-8040-402D-9763-A7AA3D46B789}" type="datetimeFigureOut">
              <a:rPr lang="ru-RU" altLang="ru-RU" smtClean="0"/>
              <a:pPr>
                <a:defRPr/>
              </a:pPr>
              <a:t>29.12.2023</a:t>
            </a:fld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172201"/>
            <a:ext cx="44704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0000" y="6172201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C0805BE-1A77-4E1D-AA50-A2CDF84084C4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4" r:id="rId1"/>
    <p:sldLayoutId id="2147484355" r:id="rId2"/>
    <p:sldLayoutId id="2147484356" r:id="rId3"/>
    <p:sldLayoutId id="2147484357" r:id="rId4"/>
    <p:sldLayoutId id="2147484358" r:id="rId5"/>
    <p:sldLayoutId id="2147484359" r:id="rId6"/>
    <p:sldLayoutId id="2147484360" r:id="rId7"/>
    <p:sldLayoutId id="2147484361" r:id="rId8"/>
    <p:sldLayoutId id="2147484362" r:id="rId9"/>
    <p:sldLayoutId id="2147484363" r:id="rId10"/>
    <p:sldLayoutId id="2147484364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335280" y="1882610"/>
            <a:ext cx="11430000" cy="1793167"/>
          </a:xfrm>
        </p:spPr>
        <p:txBody>
          <a:bodyPr/>
          <a:lstStyle/>
          <a:p>
            <a:pPr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kk-K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Фариза Оңғарсынова атындағы № 41мектеп-  гимназиясының </a:t>
            </a:r>
            <a:r>
              <a:rPr lang="ru-RU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2023-2024 оқу жылының </a:t>
            </a:r>
            <a:r>
              <a:rPr lang="kk-KZ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ІІ </a:t>
            </a:r>
            <a:r>
              <a:rPr lang="kk-K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тоқсаны  бойынша білім </a:t>
            </a:r>
            <a:r>
              <a:rPr lang="kk-KZ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сапасы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6393027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2880" y="57677"/>
            <a:ext cx="11643360" cy="6800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kk-KZ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ІІ тоқсанда </a:t>
            </a:r>
            <a:r>
              <a:rPr lang="kk-KZ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бір пәннен «4»- тік бағаға түскен оқушылар  саны – </a:t>
            </a:r>
            <a:r>
              <a:rPr lang="kk-KZ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kk-KZ" sz="2400" b="1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2а сынып оқушысы Абдигапур Іңкәр- орыс тілі, пән мұғалімі Иманғалиева М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2а сынып оқушысы Мырзағали Тоғжан- орыс тілі, пән мұғалімі Иманғалиева М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2а сынып оқушысы Данагулова Әмина- дүниетану, пән мұғалімі Смағұл А.Б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2ә сынып оқушысы Кенжебекқызы Әсия- математика, пән мұғалімі Калиева Д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2б сынып оқушысы Галил Кәусар- орыс тілі, пән мұғалімі Иманғалиева М (Іт орыс тілі өзгеріс жоқ)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2б сынып оқушысы Қуаныш Гаухар- орыс тілі, пән мұғалімі Иманғалиева М (Іт орыс тілі өзгеріс жоқ)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3ә сынып оқушысы Аманғосов Расул- орыс тілі, пән мұғалімі Иманғалиева М (Іт орыс тілі өзгеріс жоқ)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3ә сынып оқушысы Құралтай Сырым- орыс тілі, пән мұғалімі Иманғалиева М (Іт орыс тілі өзгеріс жоқ)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6а сынып оқушысы Балхатова Сезім- математика, пән мұғалімі Ақжанова Г.С (Іт математика өзгеріс жоқ)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6а сынып оқушысы Ғалинұр Қарақат- математика, пән мұғалімі Ақжанова Г.С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6а сынып оқушысы Мамыртай Ғазиз- математика, пән мұғалімі Ақжанова Г.С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6а сынып оқушысы Сәрсенбаева Перизат- жаратылыстану, пән мұғалімі Жанаева Н.Ө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ru-RU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0304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567908"/>
            <a:ext cx="12192000" cy="59831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kk-KZ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ІІ тоқсанда </a:t>
            </a:r>
            <a:r>
              <a:rPr lang="kk-KZ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бір пәннен «3»- тік бағаға түскен оқушылар  саны – </a:t>
            </a:r>
            <a:r>
              <a:rPr lang="kk-KZ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kk-KZ" sz="2400" b="1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2а сынып оқушысы Арғынбай Сағадат –орыс тілі, пән мұғалімі Иманғалиева М (Іт орыс тілі өзгеріс жоқ)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2б сынып оқушысы Айбатұлы Жансен –орыс тілі, пән мұғалімі Иманғалиева М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2б сынып оқушысы Есенғалы Нұрәділ –орыс тілі, пән мұғалімі Иманғалиева М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2б сынып оқушысы Мерекен Елдар –қазақ тілі, пән мұғалімі Утепбергенова Г.М (Іт орыс тілі ұстады)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4в сынып оқушысы Бердығалиев Мадияр–шетел тілі, пән мұғалімі Мухамедияр А.Т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5а сынып оқушысы Шаудиров Нурали –математика, пән мұғалімі Қалабаева А.Д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5б сынып оқушысы Өтегенова Шапағат–математика,пән мұғалімі Дүйсенбаева М (Іт математика өзгеріс жоқ)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6а сынып оқушысы Қангереева Айару –математика, пән мұғалімі Ақжанова Г.С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6б сынып оқушысы Жалғас Айару –математика, пән мұғалімі Едігеұлы Е (Іт математика өзгеріс жоқ)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6б сынып оқушысы Қали Даурен –қазақ тілі, пән мұғалімі Сәмиева Қ.Т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ru-RU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70810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994" y="232757"/>
            <a:ext cx="10119573" cy="625845"/>
          </a:xfrm>
        </p:spPr>
        <p:txBody>
          <a:bodyPr>
            <a:noAutofit/>
          </a:bodyPr>
          <a:lstStyle/>
          <a:p>
            <a:pPr marL="0" indent="0" algn="ctr">
              <a:buNone/>
              <a:defRPr/>
            </a:pPr>
            <a:r>
              <a:rPr lang="kk-KZ" alt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Ұсыныс:</a:t>
            </a:r>
            <a:br>
              <a:rPr lang="kk-KZ" alt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alt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16568" y="1076966"/>
            <a:ext cx="11140440" cy="4426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AutoNum type="arabicPeriod"/>
            </a:pPr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2023-2024 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оқу жылының І тоқсанының білім сапасымен салыстырғандағы білім деңгейлері төмендеген 2а (-7 %), 2б (-5 %), 4в (-4 %), 6а (-</a:t>
            </a:r>
            <a:r>
              <a:rPr lang="kk-KZ" sz="280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kk-KZ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%)  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сыныптарына пән мұғалімдері Имангалиева М, Утепбергенова Г.М, Мухамедияр А.Т, Ақжанова Г.С тарапынан қосымша сабақтар </a:t>
            </a:r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жүргізілсін.</a:t>
            </a:r>
          </a:p>
          <a:p>
            <a:pPr lvl="0"/>
            <a:endParaRPr lang="kk-K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2023-2024 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оқу жылының І тоқсанының білім сапасымен </a:t>
            </a:r>
          </a:p>
          <a:p>
            <a:pPr lvl="0"/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салыстырғандағы 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білім деңгейлері жоғарылаған сыныптары </a:t>
            </a:r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атап     </a:t>
            </a:r>
          </a:p>
          <a:p>
            <a:pPr lvl="0"/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өтілсін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</a:pPr>
            <a:endParaRPr lang="ru-RU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1" name="Прямоугольник 4"/>
          <p:cNvSpPr>
            <a:spLocks noChangeArrowheads="1"/>
          </p:cNvSpPr>
          <p:nvPr/>
        </p:nvSpPr>
        <p:spPr bwMode="auto">
          <a:xfrm>
            <a:off x="368490" y="216872"/>
            <a:ext cx="11271556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ru-RU" alt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eaLnBrk="1" hangingPunct="1"/>
            <a:r>
              <a:rPr lang="ru-RU" altLang="ru-RU" sz="2800" b="1" dirty="0" smtClean="0">
                <a:latin typeface="Times New Roman" pitchFamily="18" charset="0"/>
                <a:cs typeface="Times New Roman" pitchFamily="18" charset="0"/>
              </a:rPr>
              <a:t>2023-2024 </a:t>
            </a:r>
            <a:r>
              <a:rPr lang="ru-RU" altLang="ru-RU" sz="2800" b="1" dirty="0" err="1" smtClean="0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alt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b="1" dirty="0" err="1" smtClean="0">
                <a:latin typeface="Times New Roman" pitchFamily="18" charset="0"/>
                <a:cs typeface="Times New Roman" pitchFamily="18" charset="0"/>
              </a:rPr>
              <a:t>жылының</a:t>
            </a:r>
            <a:r>
              <a:rPr lang="ru-RU" altLang="ru-RU" sz="2800" b="1" dirty="0" smtClean="0">
                <a:latin typeface="Times New Roman" pitchFamily="18" charset="0"/>
                <a:cs typeface="Times New Roman" pitchFamily="18" charset="0"/>
              </a:rPr>
              <a:t> ІІ </a:t>
            </a:r>
            <a:r>
              <a:rPr lang="ru-RU" altLang="ru-RU" sz="2800" b="1" dirty="0" err="1" smtClean="0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alt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b="1" dirty="0" err="1" smtClean="0">
                <a:latin typeface="Times New Roman" pitchFamily="18" charset="0"/>
                <a:cs typeface="Times New Roman" pitchFamily="18" charset="0"/>
              </a:rPr>
              <a:t>тоқсанының</a:t>
            </a:r>
            <a:r>
              <a:rPr lang="ru-RU" alt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b="1" dirty="0" err="1" smtClean="0">
                <a:latin typeface="Times New Roman" pitchFamily="18" charset="0"/>
                <a:cs typeface="Times New Roman" pitchFamily="18" charset="0"/>
              </a:rPr>
              <a:t>окушылар</a:t>
            </a:r>
            <a:r>
              <a:rPr lang="ru-RU" alt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b="1" dirty="0" err="1" smtClean="0">
                <a:latin typeface="Times New Roman" pitchFamily="18" charset="0"/>
                <a:cs typeface="Times New Roman" pitchFamily="18" charset="0"/>
              </a:rPr>
              <a:t>контингенті</a:t>
            </a:r>
            <a:r>
              <a:rPr lang="ru-RU" alt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altLang="ru-RU" sz="2800" b="1" dirty="0"/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474324898"/>
              </p:ext>
            </p:extLst>
          </p:nvPr>
        </p:nvGraphicFramePr>
        <p:xfrm>
          <a:off x="484664" y="1596788"/>
          <a:ext cx="11250281" cy="4008203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1798396"/>
                <a:gridCol w="2390472"/>
                <a:gridCol w="1046953"/>
                <a:gridCol w="1203152"/>
                <a:gridCol w="1346685"/>
                <a:gridCol w="1540289"/>
                <a:gridCol w="1924334"/>
              </a:tblGrid>
              <a:tr h="132553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Оқу жылы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Барлық оқушы саны 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Қыз бала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Ер бала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1-4 класс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5-9 класс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10-11 класс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30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2023-2024 </a:t>
                      </a:r>
                      <a:r>
                        <a:rPr lang="kk-KZ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оқу жылы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ІІ тоқсан</a:t>
                      </a:r>
                      <a:endParaRPr lang="ru-RU" sz="24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830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408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422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336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381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lang="kk-KZ" sz="24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29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2023-2024 </a:t>
                      </a:r>
                      <a:r>
                        <a:rPr lang="kk-KZ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оқу </a:t>
                      </a:r>
                      <a:r>
                        <a:rPr lang="kk-KZ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жылы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І тоқсан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838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417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421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342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382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53" y="352177"/>
            <a:ext cx="11736886" cy="890588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  <a:defRPr/>
            </a:pPr>
            <a:r>
              <a:rPr lang="ru-RU" alt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2023-2024 </a:t>
            </a:r>
            <a:r>
              <a:rPr lang="ru-RU" altLang="ru-RU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alt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жылының</a:t>
            </a:r>
            <a:r>
              <a:rPr lang="ru-RU" alt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ІІ </a:t>
            </a:r>
            <a:r>
              <a:rPr lang="ru-RU" altLang="ru-RU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alt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тоқсанының</a:t>
            </a:r>
            <a:r>
              <a:rPr lang="ru-RU" alt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alt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сапасының</a:t>
            </a:r>
            <a:r>
              <a:rPr lang="ru-RU" alt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көрсеткіші</a:t>
            </a:r>
            <a:r>
              <a:rPr lang="ru-RU" alt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altLang="ru-RU" sz="2800" b="1" dirty="0"/>
          </a:p>
        </p:txBody>
      </p:sp>
      <p:graphicFrame>
        <p:nvGraphicFramePr>
          <p:cNvPr id="4" name="Содержимое 3">
            <a:extLst>
              <a:ext uri="{FF2B5EF4-FFF2-40B4-BE49-F238E27FC236}"/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98492518"/>
              </p:ext>
            </p:extLst>
          </p:nvPr>
        </p:nvGraphicFramePr>
        <p:xfrm>
          <a:off x="1250388" y="1098599"/>
          <a:ext cx="8889899" cy="1630374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2233484">
                  <a:extLst>
                    <a:ext uri="{9D8B030D-6E8A-4147-A177-3AD203B41FA5}"/>
                  </a:extLst>
                </a:gridCol>
                <a:gridCol w="2098062"/>
                <a:gridCol w="2251881"/>
                <a:gridCol w="2306472"/>
              </a:tblGrid>
              <a:tr h="640042">
                <a:tc>
                  <a:txBody>
                    <a:bodyPr/>
                    <a:lstStyle/>
                    <a:p>
                      <a:pPr algn="ctr"/>
                      <a:r>
                        <a:rPr lang="kk-KZ" sz="1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Оқу</a:t>
                      </a:r>
                      <a:r>
                        <a:rPr lang="kk-KZ" sz="18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жылдары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7" marB="4570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2022-23 оқу жылы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Жылдық</a:t>
                      </a:r>
                      <a:endParaRPr kumimoji="0" lang="ru-RU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T="45707" marB="4570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2023-24 оқу жылы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І тоқсан</a:t>
                      </a:r>
                      <a:endParaRPr kumimoji="0" lang="ru-RU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T="45707" marB="4570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2023-24 оқу жылы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ІІ тоқсан</a:t>
                      </a:r>
                      <a:endParaRPr kumimoji="0" lang="ru-RU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T="45707" marB="4570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  <a:tr h="495160">
                <a:tc>
                  <a:txBody>
                    <a:bodyPr/>
                    <a:lstStyle/>
                    <a:p>
                      <a:pPr algn="ctr"/>
                      <a:r>
                        <a:rPr lang="kk-KZ" sz="1800" b="1" dirty="0">
                          <a:latin typeface="Times New Roman" pitchFamily="18" charset="0"/>
                          <a:cs typeface="Times New Roman" pitchFamily="18" charset="0"/>
                        </a:rPr>
                        <a:t>Жалпы үлгерімі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7" marB="4570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b="1" dirty="0"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7" marB="4570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99,7%</a:t>
                      </a:r>
                      <a:endParaRPr kumimoji="0" lang="ru-RU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T="45707" marB="4570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99,9%</a:t>
                      </a:r>
                      <a:endParaRPr kumimoji="0" lang="ru-RU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T="45707" marB="4570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  <a:tr h="495160">
                <a:tc>
                  <a:txBody>
                    <a:bodyPr/>
                    <a:lstStyle/>
                    <a:p>
                      <a:pPr algn="ctr"/>
                      <a:r>
                        <a:rPr lang="kk-KZ" sz="1800" b="1" dirty="0">
                          <a:latin typeface="Times New Roman" pitchFamily="18" charset="0"/>
                          <a:cs typeface="Times New Roman" pitchFamily="18" charset="0"/>
                        </a:rPr>
                        <a:t>Үлгерім сапасы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7" marB="4570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65%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7" marB="4570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58%</a:t>
                      </a:r>
                      <a:endParaRPr lang="ru-RU" sz="18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7" marB="4570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63,5%</a:t>
                      </a:r>
                      <a:endParaRPr lang="ru-RU" sz="18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7" marB="4570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530177868"/>
              </p:ext>
            </p:extLst>
          </p:nvPr>
        </p:nvGraphicFramePr>
        <p:xfrm>
          <a:off x="697129" y="3166579"/>
          <a:ext cx="11085535" cy="34503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895939215"/>
              </p:ext>
            </p:extLst>
          </p:nvPr>
        </p:nvGraphicFramePr>
        <p:xfrm>
          <a:off x="0" y="465513"/>
          <a:ext cx="12192000" cy="62677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64753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885" y="286443"/>
            <a:ext cx="11647515" cy="504825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  <a:defRPr/>
            </a:pPr>
            <a:r>
              <a:rPr lang="kk-KZ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2-4 </a:t>
            </a:r>
            <a:r>
              <a:rPr lang="kk-KZ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кластардың </a:t>
            </a:r>
            <a:r>
              <a:rPr lang="kk-KZ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ІІ тоқсан бойынша білім сапасының көрсеткіші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113215118"/>
              </p:ext>
            </p:extLst>
          </p:nvPr>
        </p:nvGraphicFramePr>
        <p:xfrm>
          <a:off x="315886" y="979646"/>
          <a:ext cx="11647514" cy="5421148"/>
        </p:xfrm>
        <a:graphic>
          <a:graphicData uri="http://schemas.openxmlformats.org/drawingml/2006/table">
            <a:tbl>
              <a:tblPr firstRow="1" firstCol="1" bandRow="1"/>
              <a:tblGrid>
                <a:gridCol w="600190"/>
                <a:gridCol w="1429430"/>
                <a:gridCol w="2022197"/>
                <a:gridCol w="1353079"/>
                <a:gridCol w="1353079"/>
                <a:gridCol w="1067831"/>
                <a:gridCol w="866353"/>
                <a:gridCol w="833480"/>
                <a:gridCol w="833480"/>
                <a:gridCol w="1288395"/>
              </a:tblGrid>
              <a:tr h="956674">
                <a:tc>
                  <a:txBody>
                    <a:bodyPr/>
                    <a:lstStyle/>
                    <a:p>
                      <a:pPr indent="-1143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Сыныптар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1581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 жетекшісі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ІІ </a:t>
                      </a:r>
                      <a:r>
                        <a:rPr lang="kk-KZ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тоқсан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2023-24 оқу жылы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І тоқсан</a:t>
                      </a:r>
                      <a:endParaRPr lang="ru-RU" sz="1800" b="1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2023-24 оқу жылы</a:t>
                      </a:r>
                      <a:endParaRPr lang="ru-RU" sz="1800" b="1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Салыс-у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«5»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«4»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«3»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Уақытша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аттестатталмаған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8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«А»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Әбиева Б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8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«Ә»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Сүгірова К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8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«Б»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Әбдібаева А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8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«В»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Алшора П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8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«А»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Смағұл А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79</a:t>
                      </a:r>
                      <a:r>
                        <a:rPr lang="en-US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86</a:t>
                      </a:r>
                      <a:r>
                        <a:rPr lang="en-US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-7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8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«Ә»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Калиева Д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r>
                        <a:rPr lang="en-US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73</a:t>
                      </a:r>
                      <a:r>
                        <a:rPr lang="en-US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+7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8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«Б»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Утепбергенова А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81</a:t>
                      </a:r>
                      <a:r>
                        <a:rPr lang="en-US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86</a:t>
                      </a:r>
                      <a:r>
                        <a:rPr lang="en-US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-5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8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«А»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Сафина В.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88</a:t>
                      </a:r>
                      <a:r>
                        <a:rPr lang="en-US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81</a:t>
                      </a:r>
                      <a:r>
                        <a:rPr lang="en-US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+7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8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«Ә»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Наурызбаева А.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64</a:t>
                      </a:r>
                      <a:r>
                        <a:rPr lang="en-US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61</a:t>
                      </a:r>
                      <a:r>
                        <a:rPr lang="en-US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+3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8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«Б»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Байғазиева Ф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62</a:t>
                      </a:r>
                      <a:r>
                        <a:rPr lang="en-US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61</a:t>
                      </a:r>
                      <a:r>
                        <a:rPr lang="en-US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+1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8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 «А»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Ниетбаева Қ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79</a:t>
                      </a:r>
                      <a:r>
                        <a:rPr lang="en-US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79</a:t>
                      </a:r>
                      <a:r>
                        <a:rPr lang="en-US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8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 «Ә»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Сәрсенова Г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67</a:t>
                      </a:r>
                      <a:r>
                        <a:rPr lang="en-US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63</a:t>
                      </a:r>
                      <a:r>
                        <a:rPr lang="en-US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+4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8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 «Б»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Пралиева Ж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  <a:r>
                        <a:rPr lang="en-US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  <a:r>
                        <a:rPr lang="en-US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8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 «В»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Смагулова Т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  <a:r>
                        <a:rPr lang="en-US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  <a:r>
                        <a:rPr lang="en-US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-4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056871" cy="671513"/>
          </a:xfrm>
        </p:spPr>
        <p:txBody>
          <a:bodyPr/>
          <a:lstStyle/>
          <a:p>
            <a:pPr marL="0" indent="0" algn="ctr">
              <a:buNone/>
            </a:pPr>
            <a:r>
              <a:rPr lang="kk-KZ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5-9 </a:t>
            </a:r>
            <a:r>
              <a:rPr lang="kk-KZ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кластардың </a:t>
            </a:r>
            <a:r>
              <a:rPr lang="kk-KZ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ІІ </a:t>
            </a:r>
            <a:r>
              <a:rPr lang="kk-KZ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тоқсан бойынша білім сапасының көрсеткіші</a:t>
            </a:r>
            <a:endParaRPr lang="ru-RU" altLang="ru-RU" sz="3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668602774"/>
              </p:ext>
            </p:extLst>
          </p:nvPr>
        </p:nvGraphicFramePr>
        <p:xfrm>
          <a:off x="463758" y="671513"/>
          <a:ext cx="11262360" cy="6124478"/>
        </p:xfrm>
        <a:graphic>
          <a:graphicData uri="http://schemas.openxmlformats.org/drawingml/2006/table">
            <a:tbl>
              <a:tblPr firstRow="1" firstCol="1" bandRow="1"/>
              <a:tblGrid>
                <a:gridCol w="580344"/>
                <a:gridCol w="1382161"/>
                <a:gridCol w="2091334"/>
                <a:gridCol w="1365043"/>
                <a:gridCol w="1310640"/>
                <a:gridCol w="990600"/>
                <a:gridCol w="777240"/>
                <a:gridCol w="838200"/>
                <a:gridCol w="681008"/>
                <a:gridCol w="1245790"/>
              </a:tblGrid>
              <a:tr h="330763">
                <a:tc>
                  <a:txBody>
                    <a:bodyPr/>
                    <a:lstStyle/>
                    <a:p>
                      <a:pPr indent="-1143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Сыныптар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1581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 жетекшісі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2023-24 о.ж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ІІ тоқсан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2023-24 о.ж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І тоқсан</a:t>
                      </a:r>
                      <a:endParaRPr lang="ru-RU" sz="1800" b="1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Салыс-у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«5»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«4»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«3»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Уақытша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атт/маған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7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 «А»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Таскинбаева А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89</a:t>
                      </a: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+14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7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 «Ә»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Атаева Г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+11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7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 «Б»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Сабирбаева А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+4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7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 «А»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Арыстанова А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77</a:t>
                      </a: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-3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7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 «Ә»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Шамова С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71</a:t>
                      </a: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+4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7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 «Б»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Кенжебай Р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71</a:t>
                      </a: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+5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7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 «В»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Амирова Э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59</a:t>
                      </a: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+9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7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 «А»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Жакупова Н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71</a:t>
                      </a: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62</a:t>
                      </a: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+9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7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 «Ә»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Сатанова С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7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 «Б»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Самалбаева Н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+2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7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 «А»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Джанзакова А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92</a:t>
                      </a: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83</a:t>
                      </a: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+9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7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 «Ә»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Жанаева Н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+12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7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 «Б»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Бурабаева М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+22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14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 «А»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Төремұратова А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83</a:t>
                      </a: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64</a:t>
                      </a: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+19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14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 «Ә»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Аймурзина Г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+5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7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 «Б»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Досмағанбетова Г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+10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0" y="467439"/>
            <a:ext cx="12192000" cy="671512"/>
          </a:xfrm>
        </p:spPr>
        <p:txBody>
          <a:bodyPr/>
          <a:lstStyle/>
          <a:p>
            <a:pPr marL="0" indent="0" algn="ctr">
              <a:buNone/>
            </a:pPr>
            <a:r>
              <a:rPr lang="kk-K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10-11 </a:t>
            </a:r>
            <a:r>
              <a:rPr lang="kk-KZ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кластардың </a:t>
            </a:r>
            <a:r>
              <a:rPr lang="kk-K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ІІ </a:t>
            </a:r>
            <a:r>
              <a:rPr lang="kk-KZ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тоқсан бойынша білім сапасының көрсеткіші</a:t>
            </a:r>
            <a:endParaRPr lang="ru-RU" altLang="ru-RU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39" name="Rectangle 69"/>
          <p:cNvSpPr>
            <a:spLocks noChangeArrowheads="1"/>
          </p:cNvSpPr>
          <p:nvPr/>
        </p:nvSpPr>
        <p:spPr bwMode="auto">
          <a:xfrm>
            <a:off x="-1450975" y="-295275"/>
            <a:ext cx="19634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529780532"/>
              </p:ext>
            </p:extLst>
          </p:nvPr>
        </p:nvGraphicFramePr>
        <p:xfrm>
          <a:off x="365760" y="1444466"/>
          <a:ext cx="11384281" cy="4413792"/>
        </p:xfrm>
        <a:graphic>
          <a:graphicData uri="http://schemas.openxmlformats.org/drawingml/2006/table">
            <a:tbl>
              <a:tblPr firstRow="1" firstCol="1" bandRow="1"/>
              <a:tblGrid>
                <a:gridCol w="586627"/>
                <a:gridCol w="1397124"/>
                <a:gridCol w="1976496"/>
                <a:gridCol w="1322500"/>
                <a:gridCol w="1322500"/>
                <a:gridCol w="1043697"/>
                <a:gridCol w="846772"/>
                <a:gridCol w="814644"/>
                <a:gridCol w="814644"/>
                <a:gridCol w="1259277"/>
              </a:tblGrid>
              <a:tr h="540408">
                <a:tc>
                  <a:txBody>
                    <a:bodyPr/>
                    <a:lstStyle/>
                    <a:p>
                      <a:pPr indent="-1143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Сыныптар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1581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 жетекшісі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2023-24 о.ж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ІІ тоқсан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2023-24 о.ж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І тоқсан</a:t>
                      </a:r>
                      <a:endParaRPr lang="ru-RU" sz="1800" b="1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Салыс-у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«5»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«4»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«3»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Уақытша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атт/маған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40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 «А»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Исатаева Н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+2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40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 «Ә»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Ерғалиева М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+17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40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 «Б»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Әбілхай Ж.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+5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40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 «А»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Калабаева А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-2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40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 «Ә»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Нуранова Г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+22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40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 «Б»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Жантуғанова А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67</a:t>
                      </a: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63</a:t>
                      </a: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+4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408">
                <a:tc gridSpan="3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63,5%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58%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+5,5%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136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335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270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298536" y="641034"/>
            <a:ext cx="11610166" cy="434080"/>
          </a:xfrm>
        </p:spPr>
        <p:txBody>
          <a:bodyPr>
            <a:noAutofit/>
          </a:bodyPr>
          <a:lstStyle/>
          <a:p>
            <a:pPr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kk-KZ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2023-2024 оқу жылы бойынша 2-4 сынып пәндерінің білім сапасы:</a:t>
            </a:r>
            <a:r>
              <a:rPr lang="ru-RU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alt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5894636"/>
              </p:ext>
            </p:extLst>
          </p:nvPr>
        </p:nvGraphicFramePr>
        <p:xfrm>
          <a:off x="716280" y="1628108"/>
          <a:ext cx="10774679" cy="3957087"/>
        </p:xfrm>
        <a:graphic>
          <a:graphicData uri="http://schemas.openxmlformats.org/drawingml/2006/table">
            <a:tbl>
              <a:tblPr firstRow="1" firstCol="1" bandRow="1"/>
              <a:tblGrid>
                <a:gridCol w="1001273"/>
                <a:gridCol w="2645757"/>
                <a:gridCol w="1325683"/>
                <a:gridCol w="1325683"/>
                <a:gridCol w="1325683"/>
                <a:gridCol w="1325683"/>
                <a:gridCol w="1824917"/>
              </a:tblGrid>
              <a:tr h="1069372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р/с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Пәндер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ІІ тоқсан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2023-2024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оқу жылы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І тоқсан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2023-2024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оқу жылы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Салыстыру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70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Сапа 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Үлгерім  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Сапа 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Үлгерім  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70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82</a:t>
                      </a:r>
                      <a:r>
                        <a:rPr lang="en-US" sz="24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r>
                        <a:rPr lang="en-US" sz="24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78%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r>
                        <a:rPr lang="en-US" sz="24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+4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70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Қазақ тілі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77</a:t>
                      </a:r>
                      <a:r>
                        <a:rPr lang="en-US" sz="24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r>
                        <a:rPr lang="en-US" sz="24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78%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r>
                        <a:rPr lang="en-US" sz="24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70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Әдебиеттік оқу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 b="1" kern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79</a:t>
                      </a:r>
                      <a:r>
                        <a:rPr lang="en-US" sz="2400" b="1" kern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r>
                        <a:rPr lang="en-US" sz="24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kern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r>
                        <a:rPr lang="en-US" sz="24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r>
                        <a:rPr lang="en-US" sz="24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70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Жаратылыстану 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83</a:t>
                      </a:r>
                      <a:r>
                        <a:rPr lang="en-US" sz="24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r>
                        <a:rPr lang="en-US" sz="24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77%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r>
                        <a:rPr lang="en-US" sz="24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+6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70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Дүниетану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84</a:t>
                      </a:r>
                      <a:r>
                        <a:rPr lang="en-US" sz="24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r>
                        <a:rPr lang="en-US" sz="24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77%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r>
                        <a:rPr lang="en-US" sz="24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+7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284888" y="436318"/>
            <a:ext cx="11610166" cy="434080"/>
          </a:xfrm>
        </p:spPr>
        <p:txBody>
          <a:bodyPr>
            <a:noAutofit/>
          </a:bodyPr>
          <a:lstStyle/>
          <a:p>
            <a:pPr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kk-KZ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2023-2024 оқу жылының 5-11 сынып пәндерінің білім сапасы:</a:t>
            </a:r>
            <a:r>
              <a:rPr lang="ru-RU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alt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0736324"/>
              </p:ext>
            </p:extLst>
          </p:nvPr>
        </p:nvGraphicFramePr>
        <p:xfrm>
          <a:off x="609599" y="1058611"/>
          <a:ext cx="10637520" cy="5609336"/>
        </p:xfrm>
        <a:graphic>
          <a:graphicData uri="http://schemas.openxmlformats.org/drawingml/2006/table">
            <a:tbl>
              <a:tblPr firstRow="1" firstCol="1" bandRow="1"/>
              <a:tblGrid>
                <a:gridCol w="1101359"/>
                <a:gridCol w="2642466"/>
                <a:gridCol w="1300616"/>
                <a:gridCol w="1249680"/>
                <a:gridCol w="1264920"/>
                <a:gridCol w="1230942"/>
                <a:gridCol w="1847537"/>
              </a:tblGrid>
              <a:tr h="731448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р/с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Пәндер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ІІ тоқсан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2023-2024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оқу жылы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І тоқсан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2023-</a:t>
                      </a: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оқу жылы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Салыстыру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Сапа 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Үлгерім  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Сапа 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Үлгерім  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38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Қазақ тілі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  <a:r>
                        <a:rPr lang="en-US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r>
                        <a:rPr lang="en-US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64</a:t>
                      </a:r>
                      <a:r>
                        <a:rPr lang="en-US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r>
                        <a:rPr lang="en-US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+4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Қазақ әдебиеті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  <a:r>
                        <a:rPr lang="en-US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r>
                        <a:rPr lang="en-US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69</a:t>
                      </a:r>
                      <a:r>
                        <a:rPr lang="en-US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r>
                        <a:rPr lang="en-US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+3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Орыс тілі, әдебиеті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61,5</a:t>
                      </a:r>
                      <a:r>
                        <a:rPr lang="en-US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r>
                        <a:rPr lang="en-US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r>
                        <a:rPr lang="en-US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r>
                        <a:rPr lang="en-US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+1,5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Шетел тілі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r>
                        <a:rPr lang="en-US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r>
                        <a:rPr lang="en-US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73</a:t>
                      </a:r>
                      <a:r>
                        <a:rPr lang="en-US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+2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73</a:t>
                      </a:r>
                      <a:r>
                        <a:rPr lang="en-US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r>
                        <a:rPr lang="en-US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r>
                        <a:rPr lang="en-US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r>
                        <a:rPr lang="en-US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+3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Алгебра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  <a:r>
                        <a:rPr lang="en-US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r>
                        <a:rPr lang="en-US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  <a:r>
                        <a:rPr lang="en-US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r>
                        <a:rPr lang="en-US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+5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Геометрия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59</a:t>
                      </a:r>
                      <a:r>
                        <a:rPr lang="en-US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r>
                        <a:rPr lang="en-US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  <a:r>
                        <a:rPr lang="en-US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r>
                        <a:rPr lang="en-US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+4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Жаратылыстану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78</a:t>
                      </a:r>
                      <a:r>
                        <a:rPr lang="en-US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r>
                        <a:rPr lang="en-US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r>
                        <a:rPr lang="en-US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r>
                        <a:rPr lang="en-US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+3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География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77</a:t>
                      </a:r>
                      <a:r>
                        <a:rPr lang="en-US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r>
                        <a:rPr lang="en-US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  <a:r>
                        <a:rPr lang="en-US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r>
                        <a:rPr lang="en-US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+22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Биология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  <a:r>
                        <a:rPr lang="en-US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r>
                        <a:rPr lang="en-US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67</a:t>
                      </a:r>
                      <a:r>
                        <a:rPr lang="en-US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r>
                        <a:rPr lang="en-US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+1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Физика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71</a:t>
                      </a:r>
                      <a:r>
                        <a:rPr lang="en-US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r>
                        <a:rPr lang="en-US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  <a:r>
                        <a:rPr lang="en-US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r>
                        <a:rPr lang="en-US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+6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Химия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69</a:t>
                      </a:r>
                      <a:r>
                        <a:rPr lang="en-US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r>
                        <a:rPr lang="en-US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  <a:r>
                        <a:rPr lang="en-US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r>
                        <a:rPr lang="en-US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+4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Информатика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89</a:t>
                      </a:r>
                      <a:r>
                        <a:rPr lang="en-US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r>
                        <a:rPr lang="en-US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97</a:t>
                      </a:r>
                      <a:r>
                        <a:rPr lang="en-US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r>
                        <a:rPr lang="en-US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-8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Қазақстан тарихы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74</a:t>
                      </a:r>
                      <a:r>
                        <a:rPr lang="en-US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r>
                        <a:rPr lang="en-US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  <a:r>
                        <a:rPr lang="en-US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r>
                        <a:rPr lang="en-US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+2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Дүниежүзі тарихы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71</a:t>
                      </a:r>
                      <a:r>
                        <a:rPr lang="en-US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r>
                        <a:rPr lang="en-US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  <a:r>
                        <a:rPr lang="en-US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r>
                        <a:rPr lang="en-US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+6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Құқық негіздері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r>
                        <a:rPr lang="en-US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r>
                        <a:rPr lang="en-US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r>
                        <a:rPr lang="en-US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320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2494</TotalTime>
  <Words>1512</Words>
  <Application>Microsoft Office PowerPoint</Application>
  <PresentationFormat>Широкоэкранный</PresentationFormat>
  <Paragraphs>669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Calibri</vt:lpstr>
      <vt:lpstr>Georgia</vt:lpstr>
      <vt:lpstr>Times New Roman</vt:lpstr>
      <vt:lpstr>Trebuchet MS</vt:lpstr>
      <vt:lpstr>Воздушный поток</vt:lpstr>
      <vt:lpstr>Фариза Оңғарсынова атындағы № 41мектеп-  гимназиясының  2023-2024 оқу жылының ІІ тоқсаны  бойынша білім сапасы </vt:lpstr>
      <vt:lpstr>Презентация PowerPoint</vt:lpstr>
      <vt:lpstr> 2023-2024 оқу жылының ІІ оқу тоқсанының білім сапасының көрсеткіші </vt:lpstr>
      <vt:lpstr>Презентация PowerPoint</vt:lpstr>
      <vt:lpstr>2-4 кластардың ІІ тоқсан бойынша білім сапасының көрсеткіші</vt:lpstr>
      <vt:lpstr>5-9 кластардың ІІ тоқсан бойынша білім сапасының көрсеткіші</vt:lpstr>
      <vt:lpstr>10-11 кластардың ІІ тоқсан бойынша білім сапасының көрсеткіші</vt:lpstr>
      <vt:lpstr>2023-2024 оқу жылы бойынша 2-4 сынып пәндерінің білім сапасы: </vt:lpstr>
      <vt:lpstr>2023-2024 оқу жылының 5-11 сынып пәндерінің білім сапасы: </vt:lpstr>
      <vt:lpstr>Презентация PowerPoint</vt:lpstr>
      <vt:lpstr>Презентация PowerPoint</vt:lpstr>
      <vt:lpstr>Ұсыныс: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Админ</cp:lastModifiedBy>
  <cp:revision>241</cp:revision>
  <cp:lastPrinted>2020-01-05T09:04:53Z</cp:lastPrinted>
  <dcterms:created xsi:type="dcterms:W3CDTF">2019-10-18T05:13:20Z</dcterms:created>
  <dcterms:modified xsi:type="dcterms:W3CDTF">2023-12-29T03:33:18Z</dcterms:modified>
</cp:coreProperties>
</file>